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9"/>
  </p:notesMasterIdLst>
  <p:handoutMasterIdLst>
    <p:handoutMasterId r:id="rId20"/>
  </p:handoutMasterIdLst>
  <p:sldIdLst>
    <p:sldId id="339" r:id="rId2"/>
    <p:sldId id="349" r:id="rId3"/>
    <p:sldId id="382" r:id="rId4"/>
    <p:sldId id="391" r:id="rId5"/>
    <p:sldId id="390" r:id="rId6"/>
    <p:sldId id="387" r:id="rId7"/>
    <p:sldId id="383" r:id="rId8"/>
    <p:sldId id="389" r:id="rId9"/>
    <p:sldId id="395" r:id="rId10"/>
    <p:sldId id="392" r:id="rId11"/>
    <p:sldId id="396" r:id="rId12"/>
    <p:sldId id="393" r:id="rId13"/>
    <p:sldId id="394" r:id="rId14"/>
    <p:sldId id="397" r:id="rId15"/>
    <p:sldId id="399" r:id="rId16"/>
    <p:sldId id="398" r:id="rId17"/>
    <p:sldId id="341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8400"/>
    <a:srgbClr val="FD8817"/>
    <a:srgbClr val="EB6A5B"/>
    <a:srgbClr val="044875"/>
    <a:srgbClr val="002060"/>
    <a:srgbClr val="00B050"/>
    <a:srgbClr val="5B9BD5"/>
    <a:srgbClr val="F7F7F8"/>
    <a:srgbClr val="D2DEEF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深色样式 2 - 强调 1/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6" autoAdjust="0"/>
    <p:restoredTop sz="94660"/>
  </p:normalViewPr>
  <p:slideViewPr>
    <p:cSldViewPr snapToGrid="0">
      <p:cViewPr varScale="1">
        <p:scale>
          <a:sx n="90" d="100"/>
          <a:sy n="90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3120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4AFAB-D605-4B3A-BA67-9E9593A53F18}" type="datetimeFigureOut">
              <a:rPr lang="zh-CN" altLang="en-US" smtClean="0"/>
              <a:t>2021/3/16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AA1AF-5B5C-4C49-AB86-DC140D7CE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121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C12C8-7C51-4A14-BD88-9A8D3E9A54BC}" type="datetimeFigureOut">
              <a:rPr lang="zh-CN" altLang="en-US" smtClean="0"/>
              <a:t>2021/3/16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EAA0E-8707-454A-86F4-9186C4EB06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342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3454A92-65BE-4B93-945C-9401D1D1BFE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854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4A595-DA2B-4760-AF48-9ADA2A447809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A6379-C5B8-40F6-8E23-4175BF4C90D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292" y="5800566"/>
            <a:ext cx="148145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67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C13DF-31C2-45E0-9AB5-0A2191999D41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5653A-4906-40B6-8403-AA6B3ADC2E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20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D5ED1-11E3-44F8-83E4-6EA4E0ED785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DFE45-B905-49C3-989E-EE55EBB06F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268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2B4E2-0577-423E-8885-F9506278ADF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F56A4-DA0A-4FC5-891E-3F4E60EE9C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322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5D465-D2CB-418B-B0C1-66B36A4E538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46B63-CAE5-401B-84A8-A22BF87A4E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966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59A13-5DB6-4C47-9DD6-4F9C9657014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D86FF-17C3-444C-9781-022342E073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06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2AB2A-7568-43E8-886F-08D2308FACB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4D0E8-7740-4BB8-812B-EDBF89E4D99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292" y="5800566"/>
            <a:ext cx="148145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82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55E87-38A8-44DD-8A54-FAA57629FB26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B61FF-4B8D-4DED-8C85-46CC609A7A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292" y="5800566"/>
            <a:ext cx="148145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63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39AD0-BB42-4C79-97B4-54F0119177D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B78DF-0104-48AA-B9C1-3483BE8FB4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292" y="5800566"/>
            <a:ext cx="148145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47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645FA-C99F-483A-80DF-2EFE6BDB1A8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249F6-C47D-480C-A369-66CB832C81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292" y="5800566"/>
            <a:ext cx="148145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7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18BCE-01D8-485C-AFBA-466D267974EB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D52ED-2D62-47EA-8496-0CB6974C9A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292" y="5800566"/>
            <a:ext cx="148145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06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-column w/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0" y="254000"/>
            <a:ext cx="609600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0" y="6621464"/>
            <a:ext cx="12192000" cy="228810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344074" y="5438088"/>
            <a:ext cx="11448234" cy="147797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21166" indent="0">
              <a:buNone/>
              <a:defRPr sz="1067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caption goes here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18"/>
          </p:nvPr>
        </p:nvSpPr>
        <p:spPr>
          <a:xfrm>
            <a:off x="344073" y="1602698"/>
            <a:ext cx="11448236" cy="1874017"/>
          </a:xfrm>
        </p:spPr>
        <p:txBody>
          <a:bodyPr wrap="square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292" y="5800566"/>
            <a:ext cx="148145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26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254000"/>
            <a:ext cx="609600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0" y="6621464"/>
            <a:ext cx="12192000" cy="228810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388100" y="5421737"/>
            <a:ext cx="5467352" cy="164148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21166" indent="0">
              <a:buNone/>
              <a:defRPr sz="1067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caption goes here</a:t>
            </a: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336551" y="5421737"/>
            <a:ext cx="5571065" cy="164148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21166" indent="0">
              <a:buNone/>
              <a:defRPr sz="1067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caption goes here</a:t>
            </a:r>
          </a:p>
        </p:txBody>
      </p:sp>
      <p:cxnSp>
        <p:nvCxnSpPr>
          <p:cNvPr id="10" name="Straight Connector 12"/>
          <p:cNvCxnSpPr/>
          <p:nvPr userDrawn="1"/>
        </p:nvCxnSpPr>
        <p:spPr>
          <a:xfrm>
            <a:off x="6151355" y="1604433"/>
            <a:ext cx="0" cy="3981451"/>
          </a:xfrm>
          <a:prstGeom prst="line">
            <a:avLst/>
          </a:prstGeom>
          <a:ln w="3175" cap="rnd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4"/>
          <p:cNvSpPr>
            <a:spLocks noGrp="1"/>
          </p:cNvSpPr>
          <p:nvPr>
            <p:ph sz="quarter" idx="20"/>
          </p:nvPr>
        </p:nvSpPr>
        <p:spPr>
          <a:xfrm>
            <a:off x="336550" y="1604436"/>
            <a:ext cx="5571065" cy="190834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/>
          <p:cNvSpPr>
            <a:spLocks noGrp="1"/>
          </p:cNvSpPr>
          <p:nvPr>
            <p:ph sz="quarter" idx="21"/>
          </p:nvPr>
        </p:nvSpPr>
        <p:spPr>
          <a:xfrm>
            <a:off x="6388099" y="1604436"/>
            <a:ext cx="5467348" cy="190834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292" y="5800566"/>
            <a:ext cx="148145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74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254000"/>
            <a:ext cx="609600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0" y="6621464"/>
            <a:ext cx="12192000" cy="228810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4" name="Straight Connector 18"/>
          <p:cNvCxnSpPr/>
          <p:nvPr userDrawn="1"/>
        </p:nvCxnSpPr>
        <p:spPr>
          <a:xfrm>
            <a:off x="4114217" y="1604433"/>
            <a:ext cx="0" cy="3981451"/>
          </a:xfrm>
          <a:prstGeom prst="line">
            <a:avLst/>
          </a:prstGeom>
          <a:noFill/>
          <a:ln w="3175" cap="rnd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</p:cxnSp>
      <p:cxnSp>
        <p:nvCxnSpPr>
          <p:cNvPr id="25" name="Straight Connector 20"/>
          <p:cNvCxnSpPr/>
          <p:nvPr userDrawn="1"/>
        </p:nvCxnSpPr>
        <p:spPr>
          <a:xfrm>
            <a:off x="8073380" y="1604433"/>
            <a:ext cx="0" cy="3981451"/>
          </a:xfrm>
          <a:prstGeom prst="line">
            <a:avLst/>
          </a:prstGeom>
          <a:noFill/>
          <a:ln w="3175" cap="rnd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</p:cxn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292" y="5800566"/>
            <a:ext cx="148145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5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24E433-F2E5-47EE-91C8-B781C69BB4D1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F9F875-DF32-4797-BCC9-4C81EC53F1D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292" y="5800566"/>
            <a:ext cx="148145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43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6" r:id="rId12"/>
    <p:sldLayoutId id="2147483711" r:id="rId13"/>
    <p:sldLayoutId id="2147483724" r:id="rId1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-3175" y="6523038"/>
            <a:ext cx="12191999" cy="33496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992313" y="2918355"/>
            <a:ext cx="8170862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4400" b="1" spc="300" dirty="0" smtClean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高校系列赛 赛事</a:t>
            </a:r>
            <a:r>
              <a:rPr lang="zh-CN" altLang="en-US" sz="4400" b="1" spc="3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流程全解读</a:t>
            </a:r>
          </a:p>
        </p:txBody>
      </p: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4154488" y="3842280"/>
            <a:ext cx="3846512" cy="361950"/>
            <a:chOff x="4154888" y="3453573"/>
            <a:chExt cx="3846874" cy="361046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4154888" y="3453573"/>
              <a:ext cx="3846874" cy="0"/>
            </a:xfrm>
            <a:prstGeom prst="line">
              <a:avLst/>
            </a:prstGeom>
            <a:ln w="25400">
              <a:solidFill>
                <a:srgbClr val="0448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等腰三角形 27"/>
            <p:cNvSpPr/>
            <p:nvPr/>
          </p:nvSpPr>
          <p:spPr>
            <a:xfrm flipV="1">
              <a:off x="5872725" y="3459907"/>
              <a:ext cx="411201" cy="354712"/>
            </a:xfrm>
            <a:prstGeom prst="triangle">
              <a:avLst/>
            </a:prstGeom>
            <a:solidFill>
              <a:srgbClr val="044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sp>
        <p:nvSpPr>
          <p:cNvPr id="9" name="矩形 8"/>
          <p:cNvSpPr/>
          <p:nvPr/>
        </p:nvSpPr>
        <p:spPr>
          <a:xfrm>
            <a:off x="1600200" y="2257425"/>
            <a:ext cx="8956675" cy="2382838"/>
          </a:xfrm>
          <a:prstGeom prst="rect">
            <a:avLst/>
          </a:prstGeom>
          <a:noFill/>
          <a:ln w="25400">
            <a:solidFill>
              <a:srgbClr val="0448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10290175" y="4325938"/>
            <a:ext cx="1109663" cy="1130300"/>
            <a:chOff x="2666985" y="682103"/>
            <a:chExt cx="1109138" cy="1131217"/>
          </a:xfrm>
        </p:grpSpPr>
        <p:sp>
          <p:nvSpPr>
            <p:cNvPr id="40" name="矩形 39"/>
            <p:cNvSpPr/>
            <p:nvPr/>
          </p:nvSpPr>
          <p:spPr>
            <a:xfrm>
              <a:off x="2841527" y="858458"/>
              <a:ext cx="769574" cy="768973"/>
            </a:xfrm>
            <a:prstGeom prst="rect">
              <a:avLst/>
            </a:prstGeom>
            <a:solidFill>
              <a:srgbClr val="044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2666985" y="682103"/>
              <a:ext cx="558536" cy="55925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3217587" y="1254067"/>
              <a:ext cx="558536" cy="55925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792163" y="1462088"/>
            <a:ext cx="1109662" cy="1131887"/>
            <a:chOff x="2666985" y="682103"/>
            <a:chExt cx="1109138" cy="1131217"/>
          </a:xfrm>
        </p:grpSpPr>
        <p:sp>
          <p:nvSpPr>
            <p:cNvPr id="45" name="矩形 44"/>
            <p:cNvSpPr/>
            <p:nvPr/>
          </p:nvSpPr>
          <p:spPr>
            <a:xfrm>
              <a:off x="2841528" y="858211"/>
              <a:ext cx="769573" cy="769482"/>
            </a:xfrm>
            <a:prstGeom prst="rect">
              <a:avLst/>
            </a:prstGeom>
            <a:solidFill>
              <a:srgbClr val="044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2666985" y="682103"/>
              <a:ext cx="558536" cy="558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3217587" y="1254851"/>
              <a:ext cx="558536" cy="558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9" name="矩形 48"/>
          <p:cNvSpPr/>
          <p:nvPr/>
        </p:nvSpPr>
        <p:spPr>
          <a:xfrm>
            <a:off x="-3175" y="0"/>
            <a:ext cx="12192000" cy="373063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矩形 19"/>
          <p:cNvSpPr/>
          <p:nvPr/>
        </p:nvSpPr>
        <p:spPr bwMode="auto">
          <a:xfrm>
            <a:off x="8360053" y="6153150"/>
            <a:ext cx="2722286" cy="3746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 smtClean="0"/>
              <a:t>2021.03.16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583158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87463" y="254000"/>
            <a:ext cx="12104537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478971" y="737657"/>
            <a:ext cx="2177407" cy="1675787"/>
            <a:chOff x="-661410" y="-1007796"/>
            <a:chExt cx="1936766" cy="1674536"/>
          </a:xfrm>
        </p:grpSpPr>
        <p:sp>
          <p:nvSpPr>
            <p:cNvPr id="22" name="文本框 4"/>
            <p:cNvSpPr txBox="1">
              <a:spLocks noChangeArrowheads="1"/>
            </p:cNvSpPr>
            <p:nvPr/>
          </p:nvSpPr>
          <p:spPr bwMode="auto">
            <a:xfrm>
              <a:off x="-661410" y="-1007796"/>
              <a:ext cx="1056619" cy="522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zh-CN" altLang="en-US" dirty="0">
                  <a:solidFill>
                    <a:srgbClr val="0448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51544" y="82976"/>
              <a:ext cx="723812" cy="5837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8" name="内容占位符 7"/>
          <p:cNvSpPr>
            <a:spLocks noGrp="1"/>
          </p:cNvSpPr>
          <p:nvPr>
            <p:ph sz="quarter" idx="18"/>
          </p:nvPr>
        </p:nvSpPr>
        <p:spPr>
          <a:xfrm>
            <a:off x="749903" y="1565687"/>
            <a:ext cx="5809535" cy="269304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赛事日程及信息同步</a:t>
            </a:r>
            <a:endParaRPr lang="en-US" altLang="zh-CN" sz="24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做好充足的赛前准备</a:t>
            </a:r>
            <a:endParaRPr lang="en-US" altLang="zh-CN" sz="24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赛</a:t>
            </a:r>
            <a:r>
              <a:rPr lang="zh-CN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中流程详细解读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Q&amp;A</a:t>
            </a:r>
            <a:r>
              <a:rPr lang="zh-CN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环节</a:t>
            </a:r>
            <a:endParaRPr lang="en-US" altLang="zh-CN" sz="24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0430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783755" y="254000"/>
            <a:ext cx="7408245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12189" y="77865"/>
            <a:ext cx="7239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rPr>
              <a:t>01</a:t>
            </a: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sp>
        <p:nvSpPr>
          <p:cNvPr id="88" name="文本框 4">
            <a:extLst>
              <a:ext uri="{FF2B5EF4-FFF2-40B4-BE49-F238E27FC236}">
                <a16:creationId xmlns="" xmlns:a16="http://schemas.microsoft.com/office/drawing/2014/main" id="{DA474386-D0B3-0D4D-AA63-DACB2D789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118" y="147574"/>
            <a:ext cx="35476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赛事日程及信息同步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89" y="896067"/>
            <a:ext cx="7381860" cy="540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761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783755" y="254000"/>
            <a:ext cx="7408245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12189" y="77865"/>
            <a:ext cx="7239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 smtClean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rPr>
              <a:t>02</a:t>
            </a: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sp>
        <p:nvSpPr>
          <p:cNvPr id="88" name="文本框 4">
            <a:extLst>
              <a:ext uri="{FF2B5EF4-FFF2-40B4-BE49-F238E27FC236}">
                <a16:creationId xmlns="" xmlns:a16="http://schemas.microsoft.com/office/drawing/2014/main" id="{DA474386-D0B3-0D4D-AA63-DACB2D789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118" y="147574"/>
            <a:ext cx="35476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做好充足的赛前准备</a:t>
            </a:r>
          </a:p>
        </p:txBody>
      </p:sp>
      <p:sp>
        <p:nvSpPr>
          <p:cNvPr id="10" name="矩形 9"/>
          <p:cNvSpPr/>
          <p:nvPr/>
        </p:nvSpPr>
        <p:spPr>
          <a:xfrm>
            <a:off x="698544" y="1023067"/>
            <a:ext cx="262039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建议阅读：</a:t>
            </a:r>
            <a:r>
              <a:rPr lang="en-US" altLang="zh-CN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《</a:t>
            </a:r>
            <a:r>
              <a:rPr lang="zh-CN" altLang="en-US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参赛攻略</a:t>
            </a:r>
            <a:r>
              <a:rPr lang="en-US" altLang="zh-CN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》</a:t>
            </a:r>
            <a:endParaRPr lang="en-US" altLang="zh-CN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8544" y="1481975"/>
            <a:ext cx="6096000" cy="38318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提前确定待打包物资清单（记得带护目镜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重点确定当赛区防疫政策，准备相关材料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确定机器人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运输方案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确定差旅方案（人员名单、出行、餐饮、住宿）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确保机器人调试无误并进行充分的测试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安装全套裁判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系统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TIPS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（推荐</a:t>
            </a:r>
            <a:r>
              <a:rPr lang="zh-CN" altLang="en-US" sz="1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但非必需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制作队服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准备交换周边礼物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列出交流话题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94544" y="1066476"/>
            <a:ext cx="262039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当站点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or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赛区最全攻略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《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参赛手册</a:t>
            </a:r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场馆详细信息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周边吃住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信息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参赛名单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比赛赛制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报到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日日程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比赛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日日程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详细赛程表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防疫要求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438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783755" y="254000"/>
            <a:ext cx="7408245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12189" y="77865"/>
            <a:ext cx="7239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rPr>
              <a:t>02</a:t>
            </a: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sp>
        <p:nvSpPr>
          <p:cNvPr id="88" name="文本框 4">
            <a:extLst>
              <a:ext uri="{FF2B5EF4-FFF2-40B4-BE49-F238E27FC236}">
                <a16:creationId xmlns="" xmlns:a16="http://schemas.microsoft.com/office/drawing/2014/main" id="{DA474386-D0B3-0D4D-AA63-DACB2D789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118" y="147574"/>
            <a:ext cx="35476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做好充足的赛前准备</a:t>
            </a:r>
            <a:endParaRPr lang="zh-CN" altLang="en-US" sz="2400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88" y="678948"/>
            <a:ext cx="4227069" cy="57641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327" y="678946"/>
            <a:ext cx="4323921" cy="52985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5796" y="678947"/>
            <a:ext cx="4307531" cy="576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528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4783754" y="254000"/>
            <a:ext cx="7408246" cy="228343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 bwMode="auto">
          <a:xfrm>
            <a:off x="550862" y="82550"/>
            <a:ext cx="81374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 bwMode="auto">
          <a:xfrm>
            <a:off x="612189" y="77865"/>
            <a:ext cx="7239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 smtClean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sp>
        <p:nvSpPr>
          <p:cNvPr id="29" name="文本框 4">
            <a:extLst>
              <a:ext uri="{FF2B5EF4-FFF2-40B4-BE49-F238E27FC236}">
                <a16:creationId xmlns="" xmlns:a16="http://schemas.microsoft.com/office/drawing/2014/main" id="{38FEE75F-5783-434B-A8BA-0042E726F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118" y="147574"/>
            <a:ext cx="35476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赛中流程详细解读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740725" y="872152"/>
            <a:ext cx="591700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整体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流程：报到→适应性训练→正式比赛→赛后活动</a:t>
            </a:r>
            <a:r>
              <a:rPr lang="zh-CN" altLang="en-US" sz="1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（选）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40725" y="1415968"/>
            <a:ext cx="987962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报到日流程：抵达举办城市→抵达场馆→在报到处领取参赛资料及证件→报到日事项→自行休息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806265" y="1857943"/>
            <a:ext cx="183726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预检录</a:t>
            </a:r>
            <a:r>
              <a:rPr lang="en-US" altLang="zh-CN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(RMU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en-US" altLang="zh-CN" sz="14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定妆照拍摄</a:t>
            </a: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(RMUC)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数据测试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(RMUC)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场地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测试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(RMUC)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40724" y="3218979"/>
            <a:ext cx="3515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单场适应性训练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正式比赛流程：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65578" y="4140389"/>
            <a:ext cx="1944223" cy="1005939"/>
            <a:chOff x="768991" y="3176958"/>
            <a:chExt cx="2421508" cy="1554882"/>
          </a:xfrm>
        </p:grpSpPr>
        <p:sp>
          <p:nvSpPr>
            <p:cNvPr id="16" name="圆角矩形 15"/>
            <p:cNvSpPr/>
            <p:nvPr/>
          </p:nvSpPr>
          <p:spPr>
            <a:xfrm>
              <a:off x="768991" y="3176958"/>
              <a:ext cx="2421508" cy="155488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184312" y="3560093"/>
              <a:ext cx="1571662" cy="808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备场区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37361" y="4133879"/>
            <a:ext cx="1944223" cy="1005939"/>
            <a:chOff x="768991" y="3176957"/>
            <a:chExt cx="2421508" cy="1554882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1" name="圆角矩形 20"/>
            <p:cNvSpPr/>
            <p:nvPr/>
          </p:nvSpPr>
          <p:spPr>
            <a:xfrm>
              <a:off x="768991" y="3176957"/>
              <a:ext cx="2421508" cy="155488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83531" y="3550026"/>
              <a:ext cx="1571662" cy="80874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候场区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309144" y="4146901"/>
            <a:ext cx="1944223" cy="1005939"/>
            <a:chOff x="768991" y="3176958"/>
            <a:chExt cx="2421508" cy="1554882"/>
          </a:xfrm>
          <a:solidFill>
            <a:schemeClr val="accent6"/>
          </a:solidFill>
        </p:grpSpPr>
        <p:sp>
          <p:nvSpPr>
            <p:cNvPr id="28" name="圆角矩形 27"/>
            <p:cNvSpPr/>
            <p:nvPr/>
          </p:nvSpPr>
          <p:spPr>
            <a:xfrm>
              <a:off x="768991" y="3176958"/>
              <a:ext cx="2421508" cy="155488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207110" y="3539961"/>
              <a:ext cx="1571662" cy="80874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赛场区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236118" y="3684913"/>
            <a:ext cx="1466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3B38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完成正式检录</a:t>
            </a:r>
            <a:endParaRPr lang="zh-CN" altLang="en-US" sz="1600" b="1" dirty="0">
              <a:solidFill>
                <a:srgbClr val="3B38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185146" y="5756178"/>
            <a:ext cx="2106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3B38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退弹、返回备场休息</a:t>
            </a:r>
            <a:endParaRPr lang="en-US" altLang="zh-CN" sz="1600" b="1" dirty="0">
              <a:solidFill>
                <a:srgbClr val="3B38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573823" y="3684913"/>
            <a:ext cx="1003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3B38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领取袖标</a:t>
            </a:r>
          </a:p>
        </p:txBody>
      </p:sp>
      <p:sp>
        <p:nvSpPr>
          <p:cNvPr id="34" name="右箭头 33"/>
          <p:cNvSpPr/>
          <p:nvPr/>
        </p:nvSpPr>
        <p:spPr>
          <a:xfrm>
            <a:off x="3266142" y="4585359"/>
            <a:ext cx="1656892" cy="2234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左箭头 34"/>
          <p:cNvSpPr/>
          <p:nvPr/>
        </p:nvSpPr>
        <p:spPr>
          <a:xfrm>
            <a:off x="2267745" y="5460639"/>
            <a:ext cx="7941276" cy="21883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右箭头 35"/>
          <p:cNvSpPr/>
          <p:nvPr/>
        </p:nvSpPr>
        <p:spPr>
          <a:xfrm>
            <a:off x="7437925" y="4620790"/>
            <a:ext cx="1656892" cy="2234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7694567" y="4250468"/>
            <a:ext cx="1048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3B38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进入赛场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474910" y="4250468"/>
            <a:ext cx="1029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3B38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进入候场</a:t>
            </a:r>
          </a:p>
        </p:txBody>
      </p:sp>
    </p:spTree>
    <p:extLst>
      <p:ext uri="{BB962C8B-B14F-4D97-AF65-F5344CB8AC3E}">
        <p14:creationId xmlns:p14="http://schemas.microsoft.com/office/powerpoint/2010/main" val="2268803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869267" y="254000"/>
            <a:ext cx="8322734" cy="220133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12189" y="77865"/>
            <a:ext cx="7239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sp>
        <p:nvSpPr>
          <p:cNvPr id="88" name="文本框 4">
            <a:extLst>
              <a:ext uri="{FF2B5EF4-FFF2-40B4-BE49-F238E27FC236}">
                <a16:creationId xmlns="" xmlns:a16="http://schemas.microsoft.com/office/drawing/2014/main" id="{DA474386-D0B3-0D4D-AA63-DACB2D789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117" y="147574"/>
            <a:ext cx="27093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赛中流程详细解读</a:t>
            </a:r>
          </a:p>
        </p:txBody>
      </p:sp>
      <p:pic>
        <p:nvPicPr>
          <p:cNvPr id="30" name="图片 29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869" y="811399"/>
            <a:ext cx="8448592" cy="563173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51695" y="1119201"/>
            <a:ext cx="30603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备场区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包括休息区、检录处、维修区等多个功能区，视实际比赛情况会有调整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每个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战队有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自己专属的休息区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用于放置参赛物资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在一个比赛日内，默认参赛队伍在备场区休息。如果当天还有日程，尽量不要离开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需要自行保管好物资，谨防丢失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人员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众多，注意防疫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晚上会闭馆，人员不能过夜，物资可以暂存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537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168346" y="254000"/>
            <a:ext cx="8023655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12189" y="77865"/>
            <a:ext cx="7239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 smtClean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180" y="742486"/>
            <a:ext cx="8648247" cy="576838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14565" y="852918"/>
            <a:ext cx="306037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检录处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对机器人进行各个方面的检录，确保符合机器人制作规范的要求</a:t>
            </a:r>
            <a:endParaRPr lang="en-US" altLang="zh-C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每场比赛开始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之前都必须进行检录，检录结果只对当场次比赛生效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为了确保比赛公平，检录项非常丰富，覆盖了机器人制作规范的方方面面。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17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日的直播会进行单独讲解，教大家在家提前自行检查，提高现场检录的效率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不能通过检录的机器人无法上场，如果没有足够的机器人通过检录，意味着失去比赛资格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文本框 4">
            <a:extLst>
              <a:ext uri="{FF2B5EF4-FFF2-40B4-BE49-F238E27FC236}">
                <a16:creationId xmlns="" xmlns:a16="http://schemas.microsoft.com/office/drawing/2014/main" id="{DA474386-D0B3-0D4D-AA63-DACB2D789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6089" y="139419"/>
            <a:ext cx="27093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赛中流程详细解读</a:t>
            </a:r>
          </a:p>
        </p:txBody>
      </p:sp>
    </p:spTree>
    <p:extLst>
      <p:ext uri="{BB962C8B-B14F-4D97-AF65-F5344CB8AC3E}">
        <p14:creationId xmlns:p14="http://schemas.microsoft.com/office/powerpoint/2010/main" val="2248092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168346" y="254000"/>
            <a:ext cx="8023655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12189" y="77865"/>
            <a:ext cx="7239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 smtClean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4">
            <a:extLst>
              <a:ext uri="{FF2B5EF4-FFF2-40B4-BE49-F238E27FC236}">
                <a16:creationId xmlns="" xmlns:a16="http://schemas.microsoft.com/office/drawing/2014/main" id="{DA474386-D0B3-0D4D-AA63-DACB2D789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6089" y="139419"/>
            <a:ext cx="27093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赛中流程详细解读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08" y="1184803"/>
            <a:ext cx="5864403" cy="40729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034" y="1184803"/>
            <a:ext cx="6172200" cy="29813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4408" y="5527449"/>
            <a:ext cx="8044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摘自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RMUC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规则手册，每个赛事情况不同，请务必提前自行查阅对应规则手册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7874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168346" y="254000"/>
            <a:ext cx="8023655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12189" y="77865"/>
            <a:ext cx="7239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 smtClean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565" y="852918"/>
            <a:ext cx="30603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候场区：</a:t>
            </a:r>
            <a:endParaRPr lang="en-US" altLang="zh-CN" b="1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比赛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前最终等待的地方。只有场地队员和检录通过机器人才能进入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提醒：场地队员一定要是报名系统里录入的正式队员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为了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确保比赛公平，通过检录的机器人不能再调试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按照实际赛程，参赛队伍必须在比赛开始前的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X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分钟（视比赛变动，一般是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10-15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分钟）抵达候场区，否则视为放弃该场次的上场资格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文本框 4">
            <a:extLst>
              <a:ext uri="{FF2B5EF4-FFF2-40B4-BE49-F238E27FC236}">
                <a16:creationId xmlns="" xmlns:a16="http://schemas.microsoft.com/office/drawing/2014/main" id="{DA474386-D0B3-0D4D-AA63-DACB2D789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6089" y="139419"/>
            <a:ext cx="27093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赛中流程详细解读</a:t>
            </a:r>
          </a:p>
        </p:txBody>
      </p:sp>
      <p:pic>
        <p:nvPicPr>
          <p:cNvPr id="7" name="图片 6">
            <a:hlinkClick r:id="" action="ppaction://noaction"/>
            <a:extLst>
              <a:ext uri="{FF2B5EF4-FFF2-40B4-BE49-F238E27FC236}">
                <a16:creationId xmlns="" xmlns:a16="http://schemas.microsoft.com/office/drawing/2014/main" id="{27B21BE9-9A80-4A0E-B6AF-4DB77ED939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179" y="662638"/>
            <a:ext cx="8648247" cy="576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360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168346" y="254000"/>
            <a:ext cx="8023655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12189" y="77865"/>
            <a:ext cx="7239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 smtClean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4">
            <a:extLst>
              <a:ext uri="{FF2B5EF4-FFF2-40B4-BE49-F238E27FC236}">
                <a16:creationId xmlns="" xmlns:a16="http://schemas.microsoft.com/office/drawing/2014/main" id="{DA474386-D0B3-0D4D-AA63-DACB2D789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6089" y="139419"/>
            <a:ext cx="27093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赛中流程详细解读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33" y="778933"/>
            <a:ext cx="6778600" cy="514471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41185" y="6025789"/>
            <a:ext cx="8044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摘自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RMUC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规则手册，每个赛事情况不同，请务必提前自行查阅对应规则手册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5140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168346" y="254000"/>
            <a:ext cx="8023655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12189" y="77865"/>
            <a:ext cx="7239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 smtClean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1394" y="895251"/>
            <a:ext cx="30603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赛场区：</a:t>
            </a:r>
            <a:endParaRPr lang="en-US" altLang="zh-CN" b="1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体育馆内部各个功能区的总称。最主要的部分：战场区、选手操作间、主裁席等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直播重地！只有当场次比赛的场地队员可以进入，没有比赛时只能在观众区观看，不能进入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文本框 4">
            <a:extLst>
              <a:ext uri="{FF2B5EF4-FFF2-40B4-BE49-F238E27FC236}">
                <a16:creationId xmlns="" xmlns:a16="http://schemas.microsoft.com/office/drawing/2014/main" id="{DA474386-D0B3-0D4D-AA63-DACB2D789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6089" y="139419"/>
            <a:ext cx="27093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赛中流程详细解读</a:t>
            </a:r>
          </a:p>
        </p:txBody>
      </p:sp>
      <p:pic>
        <p:nvPicPr>
          <p:cNvPr id="7" name="图片 6">
            <a:hlinkClick r:id="" action="ppaction://noaction"/>
            <a:extLst>
              <a:ext uri="{FF2B5EF4-FFF2-40B4-BE49-F238E27FC236}">
                <a16:creationId xmlns="" xmlns:a16="http://schemas.microsoft.com/office/drawing/2014/main" id="{27B21BE9-9A80-4A0E-B6AF-4DB77ED93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646" y="1007534"/>
            <a:ext cx="8648247" cy="5475844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893038" y="3745456"/>
            <a:ext cx="1908000" cy="1548000"/>
          </a:xfrm>
          <a:prstGeom prst="ellipse">
            <a:avLst/>
          </a:prstGeom>
          <a:noFill/>
          <a:ln w="76200">
            <a:solidFill>
              <a:srgbClr val="FFC000"/>
            </a:solidFill>
            <a:prstDash val="sysDash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 smtClean="0">
              <a:ln w="7620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751971" y="3852333"/>
            <a:ext cx="1908000" cy="1548000"/>
          </a:xfrm>
          <a:prstGeom prst="ellipse">
            <a:avLst/>
          </a:prstGeom>
          <a:noFill/>
          <a:ln w="76200">
            <a:solidFill>
              <a:srgbClr val="FFC000"/>
            </a:solidFill>
            <a:prstDash val="sysDash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 smtClean="0">
              <a:ln w="7620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4927600" y="5475539"/>
            <a:ext cx="1244600" cy="448733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 flipV="1">
            <a:off x="9440334" y="5467010"/>
            <a:ext cx="1140221" cy="448732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6781124" y="5467010"/>
            <a:ext cx="2050285" cy="722061"/>
          </a:xfrm>
          <a:prstGeom prst="ellipse">
            <a:avLst/>
          </a:prstGeom>
          <a:noFill/>
          <a:ln w="76200">
            <a:solidFill>
              <a:srgbClr val="FFC000"/>
            </a:solidFill>
            <a:prstDash val="sysDash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 smtClean="0">
              <a:ln w="7620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426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168346" y="254000"/>
            <a:ext cx="8023655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12189" y="77865"/>
            <a:ext cx="7239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 smtClean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4">
            <a:extLst>
              <a:ext uri="{FF2B5EF4-FFF2-40B4-BE49-F238E27FC236}">
                <a16:creationId xmlns="" xmlns:a16="http://schemas.microsoft.com/office/drawing/2014/main" id="{DA474386-D0B3-0D4D-AA63-DACB2D789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6089" y="139419"/>
            <a:ext cx="27093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赛中流程详细解读</a:t>
            </a:r>
          </a:p>
        </p:txBody>
      </p:sp>
      <p:pic>
        <p:nvPicPr>
          <p:cNvPr id="13" name="图片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0" y="806569"/>
            <a:ext cx="7460616" cy="56280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25922" y="1773958"/>
            <a:ext cx="302847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→从候场进入赛场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→抵达红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蓝方等待区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→上一场比赛结束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→战场清理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→参赛队员进入战场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X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分钟准备时间开始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→如需，申请技术暂停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秒裁判系统自检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X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分钟比赛开始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→开始下一局或比赛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结束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→队长确认成绩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→退弹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→离开赛场，回到备场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094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168346" y="254000"/>
            <a:ext cx="8023655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12189" y="77865"/>
            <a:ext cx="7239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 smtClean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4">
            <a:extLst>
              <a:ext uri="{FF2B5EF4-FFF2-40B4-BE49-F238E27FC236}">
                <a16:creationId xmlns="" xmlns:a16="http://schemas.microsoft.com/office/drawing/2014/main" id="{DA474386-D0B3-0D4D-AA63-DACB2D789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6089" y="139419"/>
            <a:ext cx="27093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赛中流程详细解读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5" y="1083801"/>
            <a:ext cx="6087759" cy="422880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695" y="724193"/>
            <a:ext cx="5681286" cy="494802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5115" y="5908713"/>
            <a:ext cx="8044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摘自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RMUC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规则手册，每个赛事情况不同，请务必提前自行查阅对应规则手册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7843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168346" y="254000"/>
            <a:ext cx="8023655" cy="238125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12189" y="77865"/>
            <a:ext cx="7239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dirty="0" smtClean="0">
                <a:solidFill>
                  <a:srgbClr val="E7E6E6">
                    <a:lumMod val="25000"/>
                  </a:srgbClr>
                </a:solidFill>
                <a:latin typeface="Impact" panose="020B0806030902050204" pitchFamily="34" charset="0"/>
              </a:rPr>
              <a:t>04</a:t>
            </a:r>
            <a:endParaRPr lang="zh-CN" altLang="en-US" sz="3200" dirty="0">
              <a:solidFill>
                <a:srgbClr val="E7E6E6">
                  <a:lumMod val="25000"/>
                </a:srgb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4">
            <a:extLst>
              <a:ext uri="{FF2B5EF4-FFF2-40B4-BE49-F238E27FC236}">
                <a16:creationId xmlns="" xmlns:a16="http://schemas.microsoft.com/office/drawing/2014/main" id="{DA474386-D0B3-0D4D-AA63-DACB2D789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6089" y="139419"/>
            <a:ext cx="27093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dirty="0" smtClean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</a:t>
            </a:r>
            <a:endParaRPr lang="zh-CN" altLang="en-US" sz="2400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8544" y="1692508"/>
            <a:ext cx="100541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视比赛规定，现场归还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or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带回后自行寄还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裁判系统。如联盟赛现场因条件限制，无法设置归还定损点，须参赛队员回到学校后自行清点，并寄回组委会。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联盟赛的荣誉证书将会在比赛现场安排发放，单项赛和对抗赛的荣誉证书将会在赛季总结分数确认后发放。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不管有没有强制的赛季总结环节，回校后记得安排本赛季的队伍总结复盘，为即将到来的赛事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or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下赛季的队伍做准备，做好传承交接的工作。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8543" y="1023067"/>
            <a:ext cx="400892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比赛结束后，还需要注意什么？</a:t>
            </a:r>
            <a:endParaRPr lang="en-US" altLang="zh-CN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3259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792163" y="2749103"/>
            <a:ext cx="8170863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 smtClean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Q&amp;A</a:t>
            </a:r>
            <a:r>
              <a:rPr lang="zh-CN" altLang="en-US" sz="3200" b="1" dirty="0" smtClean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问答环节</a:t>
            </a:r>
            <a:endParaRPr lang="en-US" altLang="zh-CN" sz="3200" b="1" dirty="0" smtClean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</a:t>
            </a:r>
            <a:r>
              <a:rPr lang="zh-CN" altLang="en-US" sz="3200" b="1" dirty="0" smtClean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可以顺便扫码抽个奖</a:t>
            </a:r>
            <a:endParaRPr lang="zh-CN" altLang="en-US" sz="3200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600200" y="1473200"/>
            <a:ext cx="8956675" cy="3600450"/>
          </a:xfrm>
          <a:prstGeom prst="rect">
            <a:avLst/>
          </a:prstGeom>
          <a:noFill/>
          <a:ln w="25400">
            <a:solidFill>
              <a:srgbClr val="0448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10290175" y="4757738"/>
            <a:ext cx="1109663" cy="1130300"/>
            <a:chOff x="2666985" y="682103"/>
            <a:chExt cx="1109138" cy="1131217"/>
          </a:xfrm>
        </p:grpSpPr>
        <p:sp>
          <p:nvSpPr>
            <p:cNvPr id="35" name="矩形 34"/>
            <p:cNvSpPr/>
            <p:nvPr/>
          </p:nvSpPr>
          <p:spPr>
            <a:xfrm>
              <a:off x="2841527" y="858458"/>
              <a:ext cx="769574" cy="768973"/>
            </a:xfrm>
            <a:prstGeom prst="rect">
              <a:avLst/>
            </a:prstGeom>
            <a:solidFill>
              <a:srgbClr val="044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666985" y="682103"/>
              <a:ext cx="558536" cy="55925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3217587" y="1254067"/>
              <a:ext cx="558536" cy="55925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792163" y="677863"/>
            <a:ext cx="1109662" cy="1131887"/>
            <a:chOff x="2666985" y="682103"/>
            <a:chExt cx="1109138" cy="1131217"/>
          </a:xfrm>
        </p:grpSpPr>
        <p:sp>
          <p:nvSpPr>
            <p:cNvPr id="39" name="矩形 38"/>
            <p:cNvSpPr/>
            <p:nvPr/>
          </p:nvSpPr>
          <p:spPr>
            <a:xfrm>
              <a:off x="2841528" y="858211"/>
              <a:ext cx="769573" cy="769482"/>
            </a:xfrm>
            <a:prstGeom prst="rect">
              <a:avLst/>
            </a:prstGeom>
            <a:solidFill>
              <a:srgbClr val="044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2666985" y="682103"/>
              <a:ext cx="558536" cy="558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217587" y="1254851"/>
              <a:ext cx="558536" cy="558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2" name="矩形 41"/>
          <p:cNvSpPr/>
          <p:nvPr/>
        </p:nvSpPr>
        <p:spPr>
          <a:xfrm>
            <a:off x="0" y="-12700"/>
            <a:ext cx="12192000" cy="373063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0" y="6523038"/>
            <a:ext cx="12192000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026" name="Picture 2" descr="二维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867" y="2139949"/>
            <a:ext cx="2295524" cy="22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06361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2119312" y="2724945"/>
            <a:ext cx="8170863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400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600200" y="1473200"/>
            <a:ext cx="8956675" cy="3600450"/>
          </a:xfrm>
          <a:prstGeom prst="rect">
            <a:avLst/>
          </a:prstGeom>
          <a:noFill/>
          <a:ln w="25400">
            <a:solidFill>
              <a:srgbClr val="0448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10290175" y="4757738"/>
            <a:ext cx="1109663" cy="1130300"/>
            <a:chOff x="2666985" y="682103"/>
            <a:chExt cx="1109138" cy="1131217"/>
          </a:xfrm>
        </p:grpSpPr>
        <p:sp>
          <p:nvSpPr>
            <p:cNvPr id="35" name="矩形 34"/>
            <p:cNvSpPr/>
            <p:nvPr/>
          </p:nvSpPr>
          <p:spPr>
            <a:xfrm>
              <a:off x="2841527" y="858458"/>
              <a:ext cx="769574" cy="768973"/>
            </a:xfrm>
            <a:prstGeom prst="rect">
              <a:avLst/>
            </a:prstGeom>
            <a:solidFill>
              <a:srgbClr val="044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666985" y="682103"/>
              <a:ext cx="558536" cy="55925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3217587" y="1254067"/>
              <a:ext cx="558536" cy="55925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792163" y="677863"/>
            <a:ext cx="1109662" cy="1131887"/>
            <a:chOff x="2666985" y="682103"/>
            <a:chExt cx="1109138" cy="1131217"/>
          </a:xfrm>
        </p:grpSpPr>
        <p:sp>
          <p:nvSpPr>
            <p:cNvPr id="39" name="矩形 38"/>
            <p:cNvSpPr/>
            <p:nvPr/>
          </p:nvSpPr>
          <p:spPr>
            <a:xfrm>
              <a:off x="2841528" y="858211"/>
              <a:ext cx="769573" cy="769482"/>
            </a:xfrm>
            <a:prstGeom prst="rect">
              <a:avLst/>
            </a:prstGeom>
            <a:solidFill>
              <a:srgbClr val="044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2666985" y="682103"/>
              <a:ext cx="558536" cy="558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217587" y="1254851"/>
              <a:ext cx="558536" cy="558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2" name="矩形 41"/>
          <p:cNvSpPr/>
          <p:nvPr/>
        </p:nvSpPr>
        <p:spPr>
          <a:xfrm>
            <a:off x="0" y="-12700"/>
            <a:ext cx="12192000" cy="373063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0" y="6523038"/>
            <a:ext cx="12192000" cy="334962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0453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accent1"/>
          </a:solidFill>
          <a:prstDash val="dash"/>
        </a:ln>
      </a:spPr>
      <a:bodyPr rtlCol="0" anchor="ctr"/>
      <a:lstStyle>
        <a:defPPr algn="ctr">
          <a:defRPr sz="1050" dirty="0" smtClean="0">
            <a:solidFill>
              <a:schemeClr val="tx1"/>
            </a:solidFill>
          </a:defRPr>
        </a:defPPr>
      </a:lstStyle>
      <a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14949</TotalTime>
  <Words>884</Words>
  <Application>Microsoft Office PowerPoint</Application>
  <PresentationFormat>宽屏</PresentationFormat>
  <Paragraphs>118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宋体</vt:lpstr>
      <vt:lpstr>Microsoft YaHei</vt:lpstr>
      <vt:lpstr>Microsoft YaHei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Matthew Jiao</dc:creator>
  <cp:lastModifiedBy>Misty.Liao(廖智妍)</cp:lastModifiedBy>
  <cp:revision>527</cp:revision>
  <dcterms:created xsi:type="dcterms:W3CDTF">2019-01-24T07:51:04Z</dcterms:created>
  <dcterms:modified xsi:type="dcterms:W3CDTF">2021-03-16T10:17:01Z</dcterms:modified>
</cp:coreProperties>
</file>